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handoutMasterIdLst>
    <p:handoutMasterId r:id="rId51"/>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0" r:id="rId19"/>
    <p:sldId id="622" r:id="rId20"/>
    <p:sldId id="623" r:id="rId21"/>
    <p:sldId id="625" r:id="rId22"/>
    <p:sldId id="627" r:id="rId23"/>
    <p:sldId id="626" r:id="rId24"/>
    <p:sldId id="628" r:id="rId25"/>
    <p:sldId id="631" r:id="rId26"/>
    <p:sldId id="632" r:id="rId27"/>
    <p:sldId id="633" r:id="rId28"/>
    <p:sldId id="634" r:id="rId29"/>
    <p:sldId id="635" r:id="rId30"/>
    <p:sldId id="639" r:id="rId31"/>
    <p:sldId id="636" r:id="rId32"/>
    <p:sldId id="637" r:id="rId33"/>
    <p:sldId id="638" r:id="rId34"/>
    <p:sldId id="640" r:id="rId35"/>
    <p:sldId id="646" r:id="rId36"/>
    <p:sldId id="645" r:id="rId37"/>
    <p:sldId id="647" r:id="rId38"/>
    <p:sldId id="648" r:id="rId39"/>
    <p:sldId id="649" r:id="rId40"/>
    <p:sldId id="650" r:id="rId41"/>
    <p:sldId id="641" r:id="rId42"/>
    <p:sldId id="651" r:id="rId43"/>
    <p:sldId id="652" r:id="rId44"/>
    <p:sldId id="653" r:id="rId45"/>
    <p:sldId id="654" r:id="rId46"/>
    <p:sldId id="644" r:id="rId47"/>
    <p:sldId id="656" r:id="rId48"/>
    <p:sldId id="657"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3" autoAdjust="0"/>
    <p:restoredTop sz="58202" autoAdjust="0"/>
  </p:normalViewPr>
  <p:slideViewPr>
    <p:cSldViewPr snapToGrid="0">
      <p:cViewPr varScale="1">
        <p:scale>
          <a:sx n="88" d="100"/>
          <a:sy n="88" d="100"/>
        </p:scale>
        <p:origin x="4096" y="184"/>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2023-09-13</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err="1"/>
              <a:t>today</a:t>
            </a:r>
            <a:r>
              <a:rPr lang="nl-NL"/>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normally when we talk about the term “frontend development” we’re talking about developing for the web. It is about crafting a beautiful, intuitive and responsive looking application that runs in a web browser and can be used by anyone, anywhere and at any time.</a:t>
            </a: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a:t>
            </a:r>
            <a:r>
              <a:rPr lang="en-GB" b="0" i="0" u="none" strike="noStrike">
                <a:solidFill>
                  <a:srgbClr val="D1D5DB"/>
                </a:solidFill>
                <a:effectLst/>
                <a:latin typeface="ui-rounded"/>
              </a:rPr>
              <a:t>Next I </a:t>
            </a:r>
            <a:r>
              <a:rPr lang="en-GB" b="0" i="0" u="none" strike="noStrike" dirty="0">
                <a:solidFill>
                  <a:srgbClr val="D1D5DB"/>
                </a:solidFill>
                <a:effectLst/>
                <a:latin typeface="ui-rounded"/>
              </a:rPr>
              <a:t>would like the address the matter of UX, or User Experience, and UI, or User Interface. UX and UI are two important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You can think of UI as the outer shell of the application, it’s like the clothes the app wears. UI is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UX is more about the user’s journey through the application. It’s making sure the app is easy to understand and navigate and that it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These concepts however will not be addressed in this workshop. We want you to focus on development now,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And lastly,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23</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frameworks are React, Vue and Angular and within CGI you’ll mostly find React and Angular. For this workshop however we will focus on React because it has a lower learning curve than Angular has.</a:t>
            </a:r>
          </a:p>
          <a:p>
            <a:endParaRPr lang="en-NL" dirty="0"/>
          </a:p>
          <a:p>
            <a:r>
              <a:rPr lang="en-NL" dirty="0"/>
              <a:t>- Dit zijn libraries die HTML,CSS,JS genereren. Het zijn hulpmiddelen</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quickly address NodeJS. Why did we ask you all to install this beforehand? Usually JavaScript is associated with browsers, but in the modern day it also runs on servers or computers, which is where NodeJS comes in. For the purposes of frontend development NodeJS is used as a package manager (like nuget) and script runner. Through these scripts it is able to run a web server, which you may have already utilitized for the first 2 assignments, build code into an optimal production-ready bundle. A bundle like this is the generated HTML, CSS and JS that we talked about before.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The next topic is inline conditional rendering.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“ternary operator”,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We’ve covered the most common special rendering techniques and with that information you should have a good basis for creating React components. That still leaves out user interactivity however.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For the next bit of syntax we would like to look at props. You will have seen this a bit before already when we demo’d the Link component for exercise 3, but now we would like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final topic that we would like to discuss in this workshop are frameworks. While you are definitely able to use React without a framework it is advised to use a framework because they offer many benefits. For example it saves you from a lot of menial tasks such as setting up your development and build environment, it comes with features such as routing to different pages built in, and it offers many different optimizations. Currently the 2 most popular frameworks for React are Next.js and Remix, but there are many other frameworks out there too. In fact, you may have noticed that for exercise 3 you were using Next.js! These frameworks could be a whole workshop onto themselve so we encourage you to check out their webpages, have a look at some of the documentation and get a grasp that way what they are all about.</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189915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noProof="0">
              <a:solidFill>
                <a:schemeClr val="bg1"/>
              </a:solidFill>
              <a:cs typeface="Arial" pitchFamily="34" charset="0"/>
            </a:endParaRPr>
          </a:p>
        </p:txBody>
      </p:sp>
    </p:spTree>
    <p:extLst>
      <p:ext uri="{BB962C8B-B14F-4D97-AF65-F5344CB8AC3E}">
        <p14:creationId xmlns:p14="http://schemas.microsoft.com/office/powerpoint/2010/main" val="199211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MSIPCMContentMarking" descr="CONFIDENTIAL_TAG_0xFFEE"/>
          <p:cNvSpPr txBox="1"/>
          <p:nvPr userDrawn="1"/>
        </p:nvSpPr>
        <p:spPr bwMode="auto">
          <a:xfrm>
            <a:off x="8901113" y="6273302"/>
            <a:ext cx="1638873"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en-CA" sz="1000" b="0" i="0" u="none" strike="noStrike" kern="1200" cap="none" spc="0" normalizeH="0" baseline="0" noProof="0">
                <a:ln>
                  <a:noFill/>
                </a:ln>
                <a:solidFill>
                  <a:schemeClr val="tx1"/>
                </a:solidFill>
                <a:effectLst/>
                <a:uLnTx/>
                <a:uFillTx/>
                <a:latin typeface="+mn-lt"/>
                <a:ea typeface="+mn-ea"/>
                <a:cs typeface="Arial"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hyperlink" Target="mailto:martijn.duerendenhollander@cgi.com"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a:xfrm>
            <a:off x="766763" y="4173805"/>
            <a:ext cx="6888302" cy="765270"/>
          </a:xfrm>
        </p:spPr>
        <p:txBody>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spTree>
    <p:extLst>
      <p:ext uri="{BB962C8B-B14F-4D97-AF65-F5344CB8AC3E}">
        <p14:creationId xmlns:p14="http://schemas.microsoft.com/office/powerpoint/2010/main" val="338853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2E0447AC-B663-E23F-A57C-13B99D759BD6}"/>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132513" y="1172977"/>
            <a:ext cx="5292725" cy="4512048"/>
          </a:xfrm>
          <a:prstGeom prst="rect">
            <a:avLst/>
          </a:prstGeom>
          <a:no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spTree>
    <p:extLst>
      <p:ext uri="{BB962C8B-B14F-4D97-AF65-F5344CB8AC3E}">
        <p14:creationId xmlns:p14="http://schemas.microsoft.com/office/powerpoint/2010/main" val="208519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3429000"/>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214944" y="765174"/>
            <a:ext cx="5127864" cy="5327651"/>
          </a:xfrm>
          <a:prstGeom prst="rect">
            <a:avLst/>
          </a:prstGeom>
          <a:noFill/>
        </p:spPr>
      </p:pic>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spTree>
    <p:extLst>
      <p:ext uri="{BB962C8B-B14F-4D97-AF65-F5344CB8AC3E}">
        <p14:creationId xmlns:p14="http://schemas.microsoft.com/office/powerpoint/2010/main" val="10243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81D9D-FC72-C675-EC9D-14EDF29596D5}"/>
              </a:ext>
            </a:extLst>
          </p:cNvPr>
          <p:cNvPicPr>
            <a:picLocks noChangeAspect="1"/>
          </p:cNvPicPr>
          <p:nvPr/>
        </p:nvPicPr>
        <p:blipFill>
          <a:blip r:embed="rId3"/>
          <a:stretch>
            <a:fillRect/>
          </a:stretch>
        </p:blipFill>
        <p:spPr>
          <a:xfrm>
            <a:off x="2752893" y="2555702"/>
            <a:ext cx="8672346" cy="2861872"/>
          </a:xfrm>
          <a:prstGeom prst="rect">
            <a:avLst/>
          </a:prstGeom>
          <a:no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16</a:t>
            </a:fld>
            <a:endParaRPr lang="en-CA"/>
          </a:p>
        </p:txBody>
      </p:sp>
    </p:spTree>
    <p:extLst>
      <p:ext uri="{BB962C8B-B14F-4D97-AF65-F5344CB8AC3E}">
        <p14:creationId xmlns:p14="http://schemas.microsoft.com/office/powerpoint/2010/main" val="25835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demos/html-css-js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89302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68566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19</a:t>
            </a:fld>
            <a:endParaRPr lang="en-CA"/>
          </a:p>
        </p:txBody>
      </p:sp>
    </p:spTree>
    <p:extLst>
      <p:ext uri="{BB962C8B-B14F-4D97-AF65-F5344CB8AC3E}">
        <p14:creationId xmlns:p14="http://schemas.microsoft.com/office/powerpoint/2010/main" val="291014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67658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280793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22</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23</a:t>
            </a:fld>
            <a:endParaRPr lang="en-CA"/>
          </a:p>
        </p:txBody>
      </p:sp>
    </p:spTree>
    <p:extLst>
      <p:ext uri="{BB962C8B-B14F-4D97-AF65-F5344CB8AC3E}">
        <p14:creationId xmlns:p14="http://schemas.microsoft.com/office/powerpoint/2010/main" val="4300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25945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Node package manager</a:t>
            </a:r>
          </a:p>
          <a:p>
            <a:pPr marL="342900" indent="-342900">
              <a:buFont typeface="Arial" panose="020B0604020202020204" pitchFamily="34" charset="0"/>
              <a:buChar char="•"/>
            </a:pPr>
            <a:r>
              <a:rPr lang="en-NL" dirty="0"/>
              <a:t>Runs web servers</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385733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27</a:t>
            </a:fld>
            <a:endParaRPr lang="en-CA"/>
          </a:p>
        </p:txBody>
      </p:sp>
    </p:spTree>
    <p:extLst>
      <p:ext uri="{BB962C8B-B14F-4D97-AF65-F5344CB8AC3E}">
        <p14:creationId xmlns:p14="http://schemas.microsoft.com/office/powerpoint/2010/main" val="72491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410261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29</a:t>
            </a:fld>
            <a:endParaRPr lang="en-CA"/>
          </a:p>
        </p:txBody>
      </p:sp>
    </p:spTree>
    <p:extLst>
      <p:ext uri="{BB962C8B-B14F-4D97-AF65-F5344CB8AC3E}">
        <p14:creationId xmlns:p14="http://schemas.microsoft.com/office/powerpoint/2010/main" val="83180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30</a:t>
            </a:fld>
            <a:endParaRPr lang="en-CA"/>
          </a:p>
        </p:txBody>
      </p:sp>
    </p:spTree>
    <p:extLst>
      <p:ext uri="{BB962C8B-B14F-4D97-AF65-F5344CB8AC3E}">
        <p14:creationId xmlns:p14="http://schemas.microsoft.com/office/powerpoint/2010/main" val="118426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31</a:t>
            </a:fld>
            <a:endParaRPr lang="en-CA"/>
          </a:p>
        </p:txBody>
      </p:sp>
    </p:spTree>
    <p:extLst>
      <p:ext uri="{BB962C8B-B14F-4D97-AF65-F5344CB8AC3E}">
        <p14:creationId xmlns:p14="http://schemas.microsoft.com/office/powerpoint/2010/main" val="305524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32</a:t>
            </a:fld>
            <a:endParaRPr lang="en-CA"/>
          </a:p>
        </p:txBody>
      </p:sp>
    </p:spTree>
    <p:extLst>
      <p:ext uri="{BB962C8B-B14F-4D97-AF65-F5344CB8AC3E}">
        <p14:creationId xmlns:p14="http://schemas.microsoft.com/office/powerpoint/2010/main" val="210694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33</a:t>
            </a:fld>
            <a:endParaRPr lang="en-CA"/>
          </a:p>
        </p:txBody>
      </p:sp>
    </p:spTree>
    <p:extLst>
      <p:ext uri="{BB962C8B-B14F-4D97-AF65-F5344CB8AC3E}">
        <p14:creationId xmlns:p14="http://schemas.microsoft.com/office/powerpoint/2010/main" val="376125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74840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37019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15723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0676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54847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68391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160030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AD5725B-6478-7EC1-37A3-AA5A91E8E390}"/>
              </a:ext>
            </a:extLst>
          </p:cNvPr>
          <p:cNvSpPr>
            <a:spLocks noGrp="1"/>
          </p:cNvSpPr>
          <p:nvPr>
            <p:ph type="body" sz="quarter" idx="19"/>
          </p:nvPr>
        </p:nvSpPr>
        <p:spPr/>
        <p:txBody>
          <a:bodyPr/>
          <a:lstStyle/>
          <a:p>
            <a:r>
              <a:rPr lang="en-NL" sz="5400" dirty="0"/>
              <a:t>Frameworks</a:t>
            </a:r>
          </a:p>
        </p:txBody>
      </p:sp>
      <p:sp>
        <p:nvSpPr>
          <p:cNvPr id="4" name="Slide Number Placeholder 3">
            <a:extLst>
              <a:ext uri="{FF2B5EF4-FFF2-40B4-BE49-F238E27FC236}">
                <a16:creationId xmlns:a16="http://schemas.microsoft.com/office/drawing/2014/main" id="{0C9C94AD-7495-9D1C-D6E0-B84BDF2F783B}"/>
              </a:ext>
            </a:extLst>
          </p:cNvPr>
          <p:cNvSpPr>
            <a:spLocks noGrp="1"/>
          </p:cNvSpPr>
          <p:nvPr>
            <p:ph type="sldNum" sz="quarter" idx="10"/>
          </p:nvPr>
        </p:nvSpPr>
        <p:spPr/>
        <p:txBody>
          <a:bodyPr/>
          <a:lstStyle/>
          <a:p>
            <a:fld id="{525A3C56-E491-49B2-93F3-63532DF516BC}" type="slidenum">
              <a:rPr lang="en-CA" smtClean="0"/>
              <a:t>42</a:t>
            </a:fld>
            <a:endParaRPr lang="en-CA"/>
          </a:p>
        </p:txBody>
      </p:sp>
      <p:grpSp>
        <p:nvGrpSpPr>
          <p:cNvPr id="13" name="Group 12">
            <a:extLst>
              <a:ext uri="{FF2B5EF4-FFF2-40B4-BE49-F238E27FC236}">
                <a16:creationId xmlns:a16="http://schemas.microsoft.com/office/drawing/2014/main" id="{1915CB87-731B-0EBA-C939-4BF4BC30DA48}"/>
              </a:ext>
            </a:extLst>
          </p:cNvPr>
          <p:cNvGrpSpPr/>
          <p:nvPr/>
        </p:nvGrpSpPr>
        <p:grpSpPr>
          <a:xfrm>
            <a:off x="1841497" y="4258323"/>
            <a:ext cx="3733800" cy="1487324"/>
            <a:chOff x="863600" y="3953450"/>
            <a:chExt cx="3733800" cy="1487324"/>
          </a:xfrm>
        </p:grpSpPr>
        <p:pic>
          <p:nvPicPr>
            <p:cNvPr id="2054" name="Picture 6" descr="Setup NextJS app with Linaria, Storybook, and Typescript | FocusReactive -  Next.js, Headless CMS and eCommerce expert agency">
              <a:extLst>
                <a:ext uri="{FF2B5EF4-FFF2-40B4-BE49-F238E27FC236}">
                  <a16:creationId xmlns:a16="http://schemas.microsoft.com/office/drawing/2014/main" id="{349CEB0E-EC57-DA29-3B74-4D52F0FB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3953450"/>
              <a:ext cx="3644900" cy="740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BAE154-FA80-0439-8FAB-F43E17C9028D}"/>
                </a:ext>
              </a:extLst>
            </p:cNvPr>
            <p:cNvSpPr txBox="1"/>
            <p:nvPr/>
          </p:nvSpPr>
          <p:spPr>
            <a:xfrm>
              <a:off x="863600" y="4835866"/>
              <a:ext cx="3644900" cy="604908"/>
            </a:xfrm>
            <a:prstGeom prst="rect">
              <a:avLst/>
            </a:prstGeom>
          </p:spPr>
          <p:txBody>
            <a:bodyPr vert="horz" wrap="square" lIns="0" tIns="0" rIns="0" bIns="0" rtlCol="0" anchor="t" anchorCtr="0">
              <a:normAutofit/>
            </a:bodyPr>
            <a:lstStyle/>
            <a:p>
              <a:pPr algn="ctr"/>
              <a:r>
                <a:rPr lang="en-NL" dirty="0"/>
                <a:t>Next.js, a framework by Vercel</a:t>
              </a:r>
            </a:p>
          </p:txBody>
        </p:sp>
      </p:grpSp>
      <p:grpSp>
        <p:nvGrpSpPr>
          <p:cNvPr id="12" name="Group 11">
            <a:extLst>
              <a:ext uri="{FF2B5EF4-FFF2-40B4-BE49-F238E27FC236}">
                <a16:creationId xmlns:a16="http://schemas.microsoft.com/office/drawing/2014/main" id="{0469C913-C592-BDEF-9B74-4351373F3A2B}"/>
              </a:ext>
            </a:extLst>
          </p:cNvPr>
          <p:cNvGrpSpPr/>
          <p:nvPr/>
        </p:nvGrpSpPr>
        <p:grpSpPr>
          <a:xfrm>
            <a:off x="6197604" y="3429000"/>
            <a:ext cx="3378200" cy="3136689"/>
            <a:chOff x="6985000" y="2001631"/>
            <a:chExt cx="3378200" cy="3136689"/>
          </a:xfrm>
        </p:grpSpPr>
        <p:pic>
          <p:nvPicPr>
            <p:cNvPr id="2056" name="Picture 8" descr="Remix · GitHub">
              <a:extLst>
                <a:ext uri="{FF2B5EF4-FFF2-40B4-BE49-F238E27FC236}">
                  <a16:creationId xmlns:a16="http://schemas.microsoft.com/office/drawing/2014/main" id="{9F5F4FB9-8B04-FBAC-3E67-27345934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100" y="2001631"/>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827717-775E-C713-9BEF-2AC4ADE838AA}"/>
                </a:ext>
              </a:extLst>
            </p:cNvPr>
            <p:cNvSpPr txBox="1"/>
            <p:nvPr/>
          </p:nvSpPr>
          <p:spPr>
            <a:xfrm>
              <a:off x="6985000" y="4693820"/>
              <a:ext cx="3378200" cy="444500"/>
            </a:xfrm>
            <a:prstGeom prst="rect">
              <a:avLst/>
            </a:prstGeom>
          </p:spPr>
          <p:txBody>
            <a:bodyPr vert="horz" wrap="square" lIns="0" tIns="0" rIns="0" bIns="0" rtlCol="0" anchor="t" anchorCtr="0">
              <a:normAutofit/>
            </a:bodyPr>
            <a:lstStyle/>
            <a:p>
              <a:pPr algn="l"/>
              <a:r>
                <a:rPr lang="en-NL" dirty="0"/>
                <a:t>Remix, a framework by Shopify</a:t>
              </a:r>
            </a:p>
          </p:txBody>
        </p:sp>
      </p:grpSp>
    </p:spTree>
    <p:extLst>
      <p:ext uri="{BB962C8B-B14F-4D97-AF65-F5344CB8AC3E}">
        <p14:creationId xmlns:p14="http://schemas.microsoft.com/office/powerpoint/2010/main" val="40527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43</a:t>
            </a:fld>
            <a:endParaRPr lang="en-CA"/>
          </a:p>
        </p:txBody>
      </p:sp>
    </p:spTree>
    <p:extLst>
      <p:ext uri="{BB962C8B-B14F-4D97-AF65-F5344CB8AC3E}">
        <p14:creationId xmlns:p14="http://schemas.microsoft.com/office/powerpoint/2010/main" val="52009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44</a:t>
            </a:fld>
            <a:endParaRPr lang="en-CA"/>
          </a:p>
        </p:txBody>
      </p:sp>
    </p:spTree>
    <p:extLst>
      <p:ext uri="{BB962C8B-B14F-4D97-AF65-F5344CB8AC3E}">
        <p14:creationId xmlns:p14="http://schemas.microsoft.com/office/powerpoint/2010/main" val="194321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45</a:t>
            </a:fld>
            <a:endParaRPr lang="en-CA"/>
          </a:p>
        </p:txBody>
      </p:sp>
    </p:spTree>
    <p:extLst>
      <p:ext uri="{BB962C8B-B14F-4D97-AF65-F5344CB8AC3E}">
        <p14:creationId xmlns:p14="http://schemas.microsoft.com/office/powerpoint/2010/main" val="428223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2.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customXml/itemProps3.xml><?xml version="1.0" encoding="utf-8"?>
<ds:datastoreItem xmlns:ds="http://schemas.openxmlformats.org/officeDocument/2006/customXml" ds:itemID="{91C7B255-3552-497C-B3C7-0572EE08EA37}">
  <ds:schemaRefs/>
</ds:datastoreItem>
</file>

<file path=docProps/app.xml><?xml version="1.0" encoding="utf-8"?>
<Properties xmlns="http://schemas.openxmlformats.org/officeDocument/2006/extended-properties" xmlns:vt="http://schemas.openxmlformats.org/officeDocument/2006/docPropsVTypes">
  <Template>CGI_Standard_presentation_internal</Template>
  <TotalTime>2940</TotalTime>
  <Words>4901</Words>
  <Application>Microsoft Macintosh PowerPoint</Application>
  <PresentationFormat>Widescreen</PresentationFormat>
  <Paragraphs>318</Paragraphs>
  <Slides>45</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Courier New</vt:lpstr>
      <vt:lpstr>Segoe UI Emoji</vt:lpstr>
      <vt:lpstr>Söhne</vt:lpstr>
      <vt:lpstr>ui-rounded</vt:lpstr>
      <vt:lpstr>Verdana</vt:lpstr>
      <vt:lpstr>Wingdings</vt:lpstr>
      <vt:lpstr>CGI Widescreen Beet</vt:lpstr>
      <vt:lpstr>PowerPoint Presentation</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CSS, and JS (JavaScript)</vt:lpstr>
      <vt:lpstr>HTML</vt:lpstr>
      <vt:lpstr>CSS</vt:lpstr>
      <vt:lpstr>JS</vt:lpstr>
      <vt:lpstr>Demo</vt:lpstr>
      <vt:lpstr>Exercise 1</vt:lpstr>
      <vt:lpstr>Exercise 1 - Demo</vt:lpstr>
      <vt:lpstr>Exercise 2</vt:lpstr>
      <vt:lpstr>Exercise 2 - Demo</vt:lpstr>
      <vt:lpstr>Lunch!</vt:lpstr>
      <vt:lpstr>Frontend development in the field</vt:lpstr>
      <vt:lpstr>Frontend development in the field</vt:lpstr>
      <vt:lpstr>But first, NodeJS</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PowerPoint Presentation</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31</cp:revision>
  <dcterms:created xsi:type="dcterms:W3CDTF">2022-08-24T13:23:13Z</dcterms:created>
  <dcterms:modified xsi:type="dcterms:W3CDTF">2023-09-13T12:04:16Z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ies>
</file>